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183b3217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183b3217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183b3217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183b3217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83b3217f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83b3217f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83b3217f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183b3217f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183b3217f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183b3217f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2c43b539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2c43b539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2c43b539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2c43b539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c43b539c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c43b539c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093bec0d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1093bec0d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2c6c699e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2c6c699e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149b4526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149b4526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49b4526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149b4526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49b4526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149b4526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hyperlink" Target="https://skyislandalliance.org/the-sky-islan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hyperlink" Target="http://mountgraham.org/mount-graham-red-squirrel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92875"/>
            <a:ext cx="8520600" cy="1197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Sky Islands of the Southwest</a:t>
            </a:r>
            <a:endParaRPr/>
          </a:p>
        </p:txBody>
      </p:sp>
      <p:sp>
        <p:nvSpPr>
          <p:cNvPr id="55" name="Google Shape;55;p13"/>
          <p:cNvSpPr txBox="1"/>
          <p:nvPr>
            <p:ph idx="1" type="subTitle"/>
          </p:nvPr>
        </p:nvSpPr>
        <p:spPr>
          <a:xfrm>
            <a:off x="311700" y="13898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Eric Gibson</a:t>
            </a:r>
            <a:endParaRPr/>
          </a:p>
        </p:txBody>
      </p:sp>
      <p:pic>
        <p:nvPicPr>
          <p:cNvPr id="56" name="Google Shape;56;p13"/>
          <p:cNvPicPr preferRelativeResize="0"/>
          <p:nvPr/>
        </p:nvPicPr>
        <p:blipFill>
          <a:blip r:embed="rId3">
            <a:alphaModFix/>
          </a:blip>
          <a:stretch>
            <a:fillRect/>
          </a:stretch>
        </p:blipFill>
        <p:spPr>
          <a:xfrm>
            <a:off x="311698" y="2260825"/>
            <a:ext cx="4068740" cy="2705700"/>
          </a:xfrm>
          <a:prstGeom prst="rect">
            <a:avLst/>
          </a:prstGeom>
          <a:noFill/>
          <a:ln>
            <a:noFill/>
          </a:ln>
        </p:spPr>
      </p:pic>
      <p:pic>
        <p:nvPicPr>
          <p:cNvPr id="57" name="Google Shape;57;p13"/>
          <p:cNvPicPr preferRelativeResize="0"/>
          <p:nvPr/>
        </p:nvPicPr>
        <p:blipFill>
          <a:blip r:embed="rId4">
            <a:alphaModFix/>
          </a:blip>
          <a:stretch>
            <a:fillRect/>
          </a:stretch>
        </p:blipFill>
        <p:spPr>
          <a:xfrm>
            <a:off x="5224700" y="2260825"/>
            <a:ext cx="3607600" cy="2705700"/>
          </a:xfrm>
          <a:prstGeom prst="rect">
            <a:avLst/>
          </a:prstGeom>
          <a:noFill/>
          <a:ln>
            <a:noFill/>
          </a:ln>
        </p:spPr>
      </p:pic>
      <p:sp>
        <p:nvSpPr>
          <p:cNvPr id="58" name="Google Shape;58;p13"/>
          <p:cNvSpPr txBox="1"/>
          <p:nvPr/>
        </p:nvSpPr>
        <p:spPr>
          <a:xfrm>
            <a:off x="255550" y="4910850"/>
            <a:ext cx="4070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Image Source: https://www.frontierbotany.info/projects/madrean-sky-islands/</a:t>
            </a:r>
            <a:endParaRPr sz="600">
              <a:solidFill>
                <a:schemeClr val="dk1"/>
              </a:solidFill>
            </a:endParaRPr>
          </a:p>
        </p:txBody>
      </p:sp>
      <p:sp>
        <p:nvSpPr>
          <p:cNvPr id="59" name="Google Shape;59;p13"/>
          <p:cNvSpPr txBox="1"/>
          <p:nvPr/>
        </p:nvSpPr>
        <p:spPr>
          <a:xfrm>
            <a:off x="5175350" y="4910850"/>
            <a:ext cx="4070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Image Source: </a:t>
            </a:r>
            <a:r>
              <a:rPr lang="en" sz="600">
                <a:solidFill>
                  <a:schemeClr val="dk1"/>
                </a:solidFill>
              </a:rPr>
              <a:t>https://en.wikipedia.org/wiki/Sky_island</a:t>
            </a:r>
            <a:endParaRPr sz="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179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cont.</a:t>
            </a:r>
            <a:endParaRPr/>
          </a:p>
        </p:txBody>
      </p:sp>
      <p:sp>
        <p:nvSpPr>
          <p:cNvPr id="130" name="Google Shape;130;p22"/>
          <p:cNvSpPr txBox="1"/>
          <p:nvPr>
            <p:ph idx="1" type="body"/>
          </p:nvPr>
        </p:nvSpPr>
        <p:spPr>
          <a:xfrm>
            <a:off x="311700" y="752250"/>
            <a:ext cx="8520600" cy="381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Satellite imagery</a:t>
            </a:r>
            <a:endParaRPr/>
          </a:p>
          <a:p>
            <a:pPr indent="-342900" lvl="1" marL="914400" rtl="0" algn="l">
              <a:spcBef>
                <a:spcPts val="0"/>
              </a:spcBef>
              <a:spcAft>
                <a:spcPts val="0"/>
              </a:spcAft>
              <a:buSzPts val="1800"/>
              <a:buChar char="○"/>
            </a:pPr>
            <a:r>
              <a:rPr lang="en" sz="1800"/>
              <a:t>Acquired via USGS’s Earth Explorer</a:t>
            </a:r>
            <a:endParaRPr sz="1800"/>
          </a:p>
          <a:p>
            <a:pPr indent="-342900" lvl="1" marL="914400" rtl="0" algn="l">
              <a:spcBef>
                <a:spcPts val="0"/>
              </a:spcBef>
              <a:spcAft>
                <a:spcPts val="0"/>
              </a:spcAft>
              <a:buSzPts val="1800"/>
              <a:buChar char="○"/>
            </a:pPr>
            <a:r>
              <a:rPr lang="en" sz="1800"/>
              <a:t>Taken using NASA’s and USGS’s Landsat 7 satellite with bands 3 (Red) and 4 (NIR) being used primarily</a:t>
            </a:r>
            <a:endParaRPr sz="1800"/>
          </a:p>
          <a:p>
            <a:pPr indent="-342900" lvl="0" marL="457200" rtl="0" algn="l">
              <a:spcBef>
                <a:spcPts val="0"/>
              </a:spcBef>
              <a:spcAft>
                <a:spcPts val="0"/>
              </a:spcAft>
              <a:buSzPts val="1800"/>
              <a:buChar char="●"/>
            </a:pPr>
            <a:r>
              <a:rPr lang="en"/>
              <a:t>DEM</a:t>
            </a:r>
            <a:endParaRPr/>
          </a:p>
          <a:p>
            <a:pPr indent="-342900" lvl="1" marL="914400" rtl="0" algn="l">
              <a:spcBef>
                <a:spcPts val="0"/>
              </a:spcBef>
              <a:spcAft>
                <a:spcPts val="0"/>
              </a:spcAft>
              <a:buSzPts val="1800"/>
              <a:buChar char="○"/>
            </a:pPr>
            <a:r>
              <a:rPr lang="en" sz="1800"/>
              <a:t>Acquired from AzGeo’s ArcGIS Online website</a:t>
            </a:r>
            <a:endParaRPr sz="1800"/>
          </a:p>
          <a:p>
            <a:pPr indent="-342900" lvl="1" marL="914400" rtl="0" algn="l">
              <a:spcBef>
                <a:spcPts val="0"/>
              </a:spcBef>
              <a:spcAft>
                <a:spcPts val="0"/>
              </a:spcAft>
              <a:buSzPts val="1800"/>
              <a:buChar char="○"/>
            </a:pPr>
            <a:r>
              <a:rPr lang="en" sz="1800"/>
              <a:t>Formatted by ESRI and AzGeo based on data originally collected from the USGS</a:t>
            </a:r>
            <a:endParaRPr sz="1800"/>
          </a:p>
          <a:p>
            <a:pPr indent="-342900" lvl="0" marL="457200" rtl="0" algn="l">
              <a:spcBef>
                <a:spcPts val="0"/>
              </a:spcBef>
              <a:spcAft>
                <a:spcPts val="0"/>
              </a:spcAft>
              <a:buSzPts val="1800"/>
              <a:buChar char="●"/>
            </a:pPr>
            <a:r>
              <a:rPr lang="en"/>
              <a:t>Contours</a:t>
            </a:r>
            <a:endParaRPr/>
          </a:p>
          <a:p>
            <a:pPr indent="-342900" lvl="1" marL="914400" rtl="0" algn="l">
              <a:spcBef>
                <a:spcPts val="0"/>
              </a:spcBef>
              <a:spcAft>
                <a:spcPts val="0"/>
              </a:spcAft>
              <a:buSzPts val="1800"/>
              <a:buChar char="○"/>
            </a:pPr>
            <a:r>
              <a:rPr lang="en" sz="1800"/>
              <a:t>Acquired from AzGeo’s ArcGIS Online website</a:t>
            </a:r>
            <a:endParaRPr sz="1800"/>
          </a:p>
          <a:p>
            <a:pPr indent="-342900" lvl="1" marL="914400" rtl="0" algn="l">
              <a:spcBef>
                <a:spcPts val="0"/>
              </a:spcBef>
              <a:spcAft>
                <a:spcPts val="0"/>
              </a:spcAft>
              <a:buSzPts val="1800"/>
              <a:buChar char="○"/>
            </a:pPr>
            <a:r>
              <a:rPr lang="en" sz="1800"/>
              <a:t>Collected by AzGeo based on data collected from the USGS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168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Metadata</a:t>
            </a:r>
            <a:endParaRPr/>
          </a:p>
        </p:txBody>
      </p:sp>
      <p:sp>
        <p:nvSpPr>
          <p:cNvPr id="136" name="Google Shape;136;p23"/>
          <p:cNvSpPr txBox="1"/>
          <p:nvPr>
            <p:ph idx="1" type="body"/>
          </p:nvPr>
        </p:nvSpPr>
        <p:spPr>
          <a:xfrm>
            <a:off x="311700" y="741200"/>
            <a:ext cx="8520600" cy="3827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Satellite imagery</a:t>
            </a:r>
            <a:endParaRPr/>
          </a:p>
          <a:p>
            <a:pPr indent="-342900" lvl="1" marL="914400" rtl="0" algn="l">
              <a:spcBef>
                <a:spcPts val="0"/>
              </a:spcBef>
              <a:spcAft>
                <a:spcPts val="0"/>
              </a:spcAft>
              <a:buSzPts val="1800"/>
              <a:buChar char="○"/>
            </a:pPr>
            <a:r>
              <a:rPr lang="en" sz="1800"/>
              <a:t>Bounding box for May 7th, 2000 image: </a:t>
            </a:r>
            <a:endParaRPr sz="1800"/>
          </a:p>
          <a:p>
            <a:pPr indent="-330200" lvl="2" marL="1371600" rtl="0" algn="l">
              <a:spcBef>
                <a:spcPts val="0"/>
              </a:spcBef>
              <a:spcAft>
                <a:spcPts val="0"/>
              </a:spcAft>
              <a:buSzPts val="1600"/>
              <a:buChar char="■"/>
            </a:pPr>
            <a:r>
              <a:rPr lang="en" sz="1600"/>
              <a:t>Upper left coordinates: 34.13370, -110.28590</a:t>
            </a:r>
            <a:endParaRPr sz="1600"/>
          </a:p>
          <a:p>
            <a:pPr indent="-330200" lvl="2" marL="1371600" rtl="0" algn="l">
              <a:spcBef>
                <a:spcPts val="0"/>
              </a:spcBef>
              <a:spcAft>
                <a:spcPts val="0"/>
              </a:spcAft>
              <a:buSzPts val="1600"/>
              <a:buChar char="■"/>
            </a:pPr>
            <a:r>
              <a:rPr lang="en" sz="1600"/>
              <a:t>Upper right coordinates: 33.83750, -108.24830</a:t>
            </a:r>
            <a:endParaRPr sz="1600"/>
          </a:p>
          <a:p>
            <a:pPr indent="-330200" lvl="2" marL="1371600" rtl="0" algn="l">
              <a:spcBef>
                <a:spcPts val="0"/>
              </a:spcBef>
              <a:spcAft>
                <a:spcPts val="0"/>
              </a:spcAft>
              <a:buSzPts val="1600"/>
              <a:buChar char="■"/>
            </a:pPr>
            <a:r>
              <a:rPr lang="en" sz="1600"/>
              <a:t>Bottom left coordinates: 32.50710, -110.71210</a:t>
            </a:r>
            <a:endParaRPr sz="1600"/>
          </a:p>
          <a:p>
            <a:pPr indent="-330200" lvl="2" marL="1371600" rtl="0" algn="l">
              <a:spcBef>
                <a:spcPts val="0"/>
              </a:spcBef>
              <a:spcAft>
                <a:spcPts val="0"/>
              </a:spcAft>
              <a:buSzPts val="1600"/>
              <a:buChar char="■"/>
            </a:pPr>
            <a:r>
              <a:rPr lang="en" sz="1600"/>
              <a:t>Bottom right coordinates: 32.21620, -108.71150</a:t>
            </a:r>
            <a:endParaRPr sz="1600"/>
          </a:p>
          <a:p>
            <a:pPr indent="-342900" lvl="1" marL="914400" rtl="0" algn="l">
              <a:spcBef>
                <a:spcPts val="0"/>
              </a:spcBef>
              <a:spcAft>
                <a:spcPts val="0"/>
              </a:spcAft>
              <a:buSzPts val="1800"/>
              <a:buChar char="○"/>
            </a:pPr>
            <a:r>
              <a:rPr lang="en" sz="1800"/>
              <a:t>Bounding box for May 30th, 2020 image: </a:t>
            </a:r>
            <a:endParaRPr sz="1800"/>
          </a:p>
          <a:p>
            <a:pPr indent="-330200" lvl="2" marL="1371600" rtl="0" algn="l">
              <a:spcBef>
                <a:spcPts val="0"/>
              </a:spcBef>
              <a:spcAft>
                <a:spcPts val="0"/>
              </a:spcAft>
              <a:buSzPts val="1600"/>
              <a:buChar char="■"/>
            </a:pPr>
            <a:r>
              <a:rPr lang="en" sz="1600"/>
              <a:t>Upper left coordinates: 34.13093, -110.31022</a:t>
            </a:r>
            <a:endParaRPr sz="1600"/>
          </a:p>
          <a:p>
            <a:pPr indent="-330200" lvl="2" marL="1371600" rtl="0" algn="l">
              <a:spcBef>
                <a:spcPts val="0"/>
              </a:spcBef>
              <a:spcAft>
                <a:spcPts val="0"/>
              </a:spcAft>
              <a:buSzPts val="1600"/>
              <a:buChar char="■"/>
            </a:pPr>
            <a:r>
              <a:rPr lang="en" sz="1600"/>
              <a:t>Upper right coordinates: 33.84028, -108.27189</a:t>
            </a:r>
            <a:endParaRPr sz="1600"/>
          </a:p>
          <a:p>
            <a:pPr indent="-330200" lvl="2" marL="1371600" rtl="0" algn="l">
              <a:spcBef>
                <a:spcPts val="0"/>
              </a:spcBef>
              <a:spcAft>
                <a:spcPts val="0"/>
              </a:spcAft>
              <a:buSzPts val="1600"/>
              <a:buChar char="■"/>
            </a:pPr>
            <a:r>
              <a:rPr lang="en" sz="1600"/>
              <a:t>Bottom left coordinates: 32.52210, -110.72800</a:t>
            </a:r>
            <a:endParaRPr sz="1600"/>
          </a:p>
          <a:p>
            <a:pPr indent="-330200" lvl="2" marL="1371600" rtl="0" algn="l">
              <a:spcBef>
                <a:spcPts val="0"/>
              </a:spcBef>
              <a:spcAft>
                <a:spcPts val="0"/>
              </a:spcAft>
              <a:buSzPts val="1600"/>
              <a:buChar char="■"/>
            </a:pPr>
            <a:r>
              <a:rPr lang="en" sz="1600"/>
              <a:t>Bottom right coordinates: 32.23681, -108.72626</a:t>
            </a:r>
            <a:endParaRPr sz="1600"/>
          </a:p>
          <a:p>
            <a:pPr indent="-342900" lvl="1" marL="914400" rtl="0" algn="l">
              <a:spcBef>
                <a:spcPts val="0"/>
              </a:spcBef>
              <a:spcAft>
                <a:spcPts val="0"/>
              </a:spcAft>
              <a:buSzPts val="1800"/>
              <a:buChar char="○"/>
            </a:pPr>
            <a:r>
              <a:rPr lang="en" sz="1800"/>
              <a:t>Spatial resolution of both: 30 meters</a:t>
            </a:r>
            <a:endParaRPr sz="1800"/>
          </a:p>
          <a:p>
            <a:pPr indent="-342900" lvl="1" marL="914400" rtl="0" algn="l">
              <a:spcBef>
                <a:spcPts val="0"/>
              </a:spcBef>
              <a:spcAft>
                <a:spcPts val="0"/>
              </a:spcAft>
              <a:buSzPts val="1800"/>
              <a:buChar char="○"/>
            </a:pPr>
            <a:r>
              <a:rPr lang="en" sz="1800"/>
              <a:t>Coordinate system of both: WGS 84 UTM Zone 12</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201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Metadata cont.</a:t>
            </a:r>
            <a:endParaRPr/>
          </a:p>
        </p:txBody>
      </p:sp>
      <p:sp>
        <p:nvSpPr>
          <p:cNvPr id="142" name="Google Shape;142;p24"/>
          <p:cNvSpPr txBox="1"/>
          <p:nvPr>
            <p:ph idx="1" type="body"/>
          </p:nvPr>
        </p:nvSpPr>
        <p:spPr>
          <a:xfrm>
            <a:off x="311700" y="774375"/>
            <a:ext cx="8520600" cy="379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DEM</a:t>
            </a:r>
            <a:endParaRPr/>
          </a:p>
          <a:p>
            <a:pPr indent="-342900" lvl="1" marL="914400" rtl="0" algn="l">
              <a:spcBef>
                <a:spcPts val="0"/>
              </a:spcBef>
              <a:spcAft>
                <a:spcPts val="0"/>
              </a:spcAft>
              <a:buSzPts val="1800"/>
              <a:buChar char="○"/>
            </a:pPr>
            <a:r>
              <a:rPr lang="en" sz="1800"/>
              <a:t>Extent: Entire state of Arizona</a:t>
            </a:r>
            <a:endParaRPr sz="1800"/>
          </a:p>
          <a:p>
            <a:pPr indent="-342900" lvl="1" marL="914400" rtl="0" algn="l">
              <a:spcBef>
                <a:spcPts val="0"/>
              </a:spcBef>
              <a:spcAft>
                <a:spcPts val="0"/>
              </a:spcAft>
              <a:buSzPts val="1800"/>
              <a:buChar char="○"/>
            </a:pPr>
            <a:r>
              <a:rPr lang="en" sz="1800"/>
              <a:t>Spatial resolution: 30 meters</a:t>
            </a:r>
            <a:endParaRPr sz="1800"/>
          </a:p>
          <a:p>
            <a:pPr indent="-342900" lvl="1" marL="914400" rtl="0" algn="l">
              <a:spcBef>
                <a:spcPts val="0"/>
              </a:spcBef>
              <a:spcAft>
                <a:spcPts val="0"/>
              </a:spcAft>
              <a:buSzPts val="1800"/>
              <a:buChar char="○"/>
            </a:pPr>
            <a:r>
              <a:rPr lang="en" sz="1800"/>
              <a:t>Date of data acquisition: July 25th, 2020</a:t>
            </a:r>
            <a:endParaRPr sz="1800"/>
          </a:p>
          <a:p>
            <a:pPr indent="-342900" lvl="0" marL="457200" rtl="0" algn="l">
              <a:spcBef>
                <a:spcPts val="0"/>
              </a:spcBef>
              <a:spcAft>
                <a:spcPts val="0"/>
              </a:spcAft>
              <a:buSzPts val="1800"/>
              <a:buChar char="●"/>
            </a:pPr>
            <a:r>
              <a:rPr lang="en"/>
              <a:t>Contours</a:t>
            </a:r>
            <a:endParaRPr/>
          </a:p>
          <a:p>
            <a:pPr indent="-342900" lvl="1" marL="914400" rtl="0" algn="l">
              <a:spcBef>
                <a:spcPts val="0"/>
              </a:spcBef>
              <a:spcAft>
                <a:spcPts val="0"/>
              </a:spcAft>
              <a:buSzPts val="1800"/>
              <a:buChar char="○"/>
            </a:pPr>
            <a:r>
              <a:rPr lang="en" sz="1800"/>
              <a:t>Extent: Entire state of Arizona</a:t>
            </a:r>
            <a:endParaRPr sz="1800"/>
          </a:p>
          <a:p>
            <a:pPr indent="-342900" lvl="1" marL="914400" rtl="0" algn="l">
              <a:spcBef>
                <a:spcPts val="0"/>
              </a:spcBef>
              <a:spcAft>
                <a:spcPts val="0"/>
              </a:spcAft>
              <a:buSzPts val="1800"/>
              <a:buChar char="○"/>
            </a:pPr>
            <a:r>
              <a:rPr lang="en" sz="1800"/>
              <a:t>Contour intervals: 50 feet</a:t>
            </a:r>
            <a:endParaRPr sz="1800"/>
          </a:p>
          <a:p>
            <a:pPr indent="-342900" lvl="1" marL="914400" rtl="0" algn="l">
              <a:spcBef>
                <a:spcPts val="0"/>
              </a:spcBef>
              <a:spcAft>
                <a:spcPts val="0"/>
              </a:spcAft>
              <a:buSzPts val="1800"/>
              <a:buChar char="○"/>
            </a:pPr>
            <a:r>
              <a:rPr lang="en" sz="1800"/>
              <a:t>Date of data acquisition: April 7th, 2022</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230075" y="-313363"/>
            <a:ext cx="9758424" cy="7318824"/>
          </a:xfrm>
          <a:prstGeom prst="rect">
            <a:avLst/>
          </a:prstGeom>
          <a:noFill/>
          <a:ln>
            <a:noFill/>
          </a:ln>
        </p:spPr>
      </p:pic>
      <p:sp>
        <p:nvSpPr>
          <p:cNvPr id="148" name="Google Shape;148;p25"/>
          <p:cNvSpPr txBox="1"/>
          <p:nvPr>
            <p:ph type="title"/>
          </p:nvPr>
        </p:nvSpPr>
        <p:spPr>
          <a:xfrm>
            <a:off x="311700" y="113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12529"/>
                </a:solidFill>
              </a:rPr>
              <a:t>Questions?</a:t>
            </a:r>
            <a:endParaRPr>
              <a:solidFill>
                <a:srgbClr val="212529"/>
              </a:solidFill>
            </a:endParaRPr>
          </a:p>
        </p:txBody>
      </p:sp>
      <p:sp>
        <p:nvSpPr>
          <p:cNvPr id="149" name="Google Shape;149;p25"/>
          <p:cNvSpPr txBox="1"/>
          <p:nvPr/>
        </p:nvSpPr>
        <p:spPr>
          <a:xfrm>
            <a:off x="-75200" y="4937750"/>
            <a:ext cx="3351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Image Source: http://azbugztwo.blogspot.com/2013/01/sky-islands-of-arizona.html</a:t>
            </a:r>
            <a:endParaRPr sz="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55" name="Google Shape;155;p26"/>
          <p:cNvSpPr txBox="1"/>
          <p:nvPr>
            <p:ph idx="1" type="body"/>
          </p:nvPr>
        </p:nvSpPr>
        <p:spPr>
          <a:xfrm>
            <a:off x="311700" y="114142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solidFill>
                  <a:schemeClr val="dk1"/>
                </a:solidFill>
              </a:rPr>
              <a:t>Landsat 7 imagery courtesy of the U.S. Geological Survey</a:t>
            </a:r>
            <a:endParaRPr sz="1200">
              <a:solidFill>
                <a:schemeClr val="dk1"/>
              </a:solidFill>
            </a:endParaRPr>
          </a:p>
          <a:p>
            <a:pPr indent="0" lvl="0" marL="0" rtl="0" algn="l">
              <a:spcBef>
                <a:spcPts val="1200"/>
              </a:spcBef>
              <a:spcAft>
                <a:spcPts val="0"/>
              </a:spcAft>
              <a:buNone/>
            </a:pPr>
            <a:r>
              <a:rPr lang="en" sz="1200">
                <a:solidFill>
                  <a:schemeClr val="dk1"/>
                </a:solidFill>
              </a:rPr>
              <a:t>Digital elevation model data courtesy of the U.S. Geological Survey</a:t>
            </a:r>
            <a:endParaRPr sz="1200">
              <a:solidFill>
                <a:schemeClr val="dk1"/>
              </a:solidFill>
            </a:endParaRPr>
          </a:p>
          <a:p>
            <a:pPr indent="0" lvl="0" marL="0" rtl="0" algn="l">
              <a:spcBef>
                <a:spcPts val="1200"/>
              </a:spcBef>
              <a:spcAft>
                <a:spcPts val="0"/>
              </a:spcAft>
              <a:buNone/>
            </a:pPr>
            <a:r>
              <a:rPr lang="en" sz="1200">
                <a:solidFill>
                  <a:schemeClr val="dk1"/>
                </a:solidFill>
              </a:rPr>
              <a:t>AzGeo. 50' Contour Lines - Graham County. 2022. Shapefile.</a:t>
            </a:r>
            <a:endParaRPr sz="1200">
              <a:solidFill>
                <a:schemeClr val="dk1"/>
              </a:solidFill>
            </a:endParaRPr>
          </a:p>
          <a:p>
            <a:pPr indent="0" lvl="0" marL="0" rtl="0" algn="l">
              <a:spcBef>
                <a:spcPts val="1200"/>
              </a:spcBef>
              <a:spcAft>
                <a:spcPts val="0"/>
              </a:spcAft>
              <a:buNone/>
            </a:pPr>
            <a:r>
              <a:t/>
            </a:r>
            <a:endParaRPr sz="1200">
              <a:solidFill>
                <a:schemeClr val="dk1"/>
              </a:solidFill>
            </a:endParaRPr>
          </a:p>
          <a:p>
            <a:pPr indent="0" lvl="0" marL="0" rtl="0" algn="l">
              <a:spcBef>
                <a:spcPts val="1200"/>
              </a:spcBef>
              <a:spcAft>
                <a:spcPts val="0"/>
              </a:spcAft>
              <a:buNone/>
            </a:pPr>
            <a:r>
              <a:t/>
            </a:r>
            <a:endParaRPr sz="12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6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Island Biogeography</a:t>
            </a:r>
            <a:endParaRPr/>
          </a:p>
        </p:txBody>
      </p:sp>
      <p:sp>
        <p:nvSpPr>
          <p:cNvPr id="65" name="Google Shape;65;p14"/>
          <p:cNvSpPr txBox="1"/>
          <p:nvPr>
            <p:ph idx="1" type="body"/>
          </p:nvPr>
        </p:nvSpPr>
        <p:spPr>
          <a:xfrm>
            <a:off x="0" y="619500"/>
            <a:ext cx="5862600" cy="431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Island Biogeography</a:t>
            </a:r>
            <a:endParaRPr/>
          </a:p>
          <a:p>
            <a:pPr indent="-342900" lvl="1" marL="914400" rtl="0" algn="l">
              <a:spcBef>
                <a:spcPts val="0"/>
              </a:spcBef>
              <a:spcAft>
                <a:spcPts val="0"/>
              </a:spcAft>
              <a:buSzPts val="1800"/>
              <a:buChar char="○"/>
            </a:pPr>
            <a:r>
              <a:rPr lang="en" sz="1800"/>
              <a:t>How islands affect living organisms through evolution - certain species will evolve on different islands depending on resources available</a:t>
            </a:r>
            <a:endParaRPr sz="1800"/>
          </a:p>
          <a:p>
            <a:pPr indent="-342900" lvl="1" marL="914400" rtl="0" algn="l">
              <a:spcBef>
                <a:spcPts val="0"/>
              </a:spcBef>
              <a:spcAft>
                <a:spcPts val="0"/>
              </a:spcAft>
              <a:buSzPts val="1800"/>
              <a:buChar char="○"/>
            </a:pPr>
            <a:r>
              <a:rPr lang="en" sz="1800"/>
              <a:t>The most famous example are the Galapagos finches discovered by Darwin</a:t>
            </a:r>
            <a:endParaRPr sz="1800"/>
          </a:p>
          <a:p>
            <a:pPr indent="-342900" lvl="1" marL="914400" rtl="0" algn="l">
              <a:spcBef>
                <a:spcPts val="0"/>
              </a:spcBef>
              <a:spcAft>
                <a:spcPts val="0"/>
              </a:spcAft>
              <a:buSzPts val="1800"/>
              <a:buChar char="○"/>
            </a:pPr>
            <a:r>
              <a:rPr lang="en" sz="1800"/>
              <a:t>It is important to note that “islands”, in this case, is essentially anywhere where species are cut off by an unsuitable environment surrounding them</a:t>
            </a:r>
            <a:endParaRPr sz="1800"/>
          </a:p>
          <a:p>
            <a:pPr indent="-342900" lvl="2" marL="1371600" rtl="0" algn="l">
              <a:spcBef>
                <a:spcPts val="0"/>
              </a:spcBef>
              <a:spcAft>
                <a:spcPts val="0"/>
              </a:spcAft>
              <a:buSzPts val="1800"/>
              <a:buChar char="■"/>
            </a:pPr>
            <a:r>
              <a:rPr lang="en" sz="1800"/>
              <a:t>Ex: a lake, alpine tundra, land surrounded by a canyon, etc.</a:t>
            </a:r>
            <a:endParaRPr sz="1800"/>
          </a:p>
        </p:txBody>
      </p:sp>
      <p:pic>
        <p:nvPicPr>
          <p:cNvPr id="66" name="Google Shape;66;p14"/>
          <p:cNvPicPr preferRelativeResize="0"/>
          <p:nvPr/>
        </p:nvPicPr>
        <p:blipFill>
          <a:blip r:embed="rId3">
            <a:alphaModFix/>
          </a:blip>
          <a:stretch>
            <a:fillRect/>
          </a:stretch>
        </p:blipFill>
        <p:spPr>
          <a:xfrm>
            <a:off x="5948625" y="1356850"/>
            <a:ext cx="2976601" cy="2429800"/>
          </a:xfrm>
          <a:prstGeom prst="rect">
            <a:avLst/>
          </a:prstGeom>
          <a:noFill/>
          <a:ln>
            <a:noFill/>
          </a:ln>
        </p:spPr>
      </p:pic>
      <p:sp>
        <p:nvSpPr>
          <p:cNvPr id="67" name="Google Shape;67;p14"/>
          <p:cNvSpPr txBox="1"/>
          <p:nvPr/>
        </p:nvSpPr>
        <p:spPr>
          <a:xfrm>
            <a:off x="6289075" y="4937700"/>
            <a:ext cx="2976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Image Source: https://www.visiblebody.com/blog/darwins-finches-keep-evolving</a:t>
            </a:r>
            <a:endParaRPr sz="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68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“Sky Islands”?</a:t>
            </a:r>
            <a:endParaRPr/>
          </a:p>
        </p:txBody>
      </p:sp>
      <p:sp>
        <p:nvSpPr>
          <p:cNvPr id="73" name="Google Shape;73;p15"/>
          <p:cNvSpPr txBox="1"/>
          <p:nvPr>
            <p:ph idx="1" type="body"/>
          </p:nvPr>
        </p:nvSpPr>
        <p:spPr>
          <a:xfrm>
            <a:off x="311700" y="557375"/>
            <a:ext cx="5641500" cy="4280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Through a process called orographic lifting, air masses rise up slopes and cool, causing moisture within those air masses to condense and precipitate on the tops of mountains</a:t>
            </a:r>
            <a:endParaRPr sz="1800"/>
          </a:p>
          <a:p>
            <a:pPr indent="-342900" lvl="0" marL="457200" rtl="0" algn="l">
              <a:spcBef>
                <a:spcPts val="0"/>
              </a:spcBef>
              <a:spcAft>
                <a:spcPts val="0"/>
              </a:spcAft>
              <a:buSzPts val="1800"/>
              <a:buChar char="●"/>
            </a:pPr>
            <a:r>
              <a:rPr lang="en" sz="1800"/>
              <a:t>In areas like the Southwestern United States and Northern Mexico, there are many small mountain ranges where orographic lifting occurs, allowing for the growth of vegetation at the peaks of those ranges</a:t>
            </a:r>
            <a:endParaRPr sz="1800"/>
          </a:p>
          <a:p>
            <a:pPr indent="-342900" lvl="0" marL="457200" rtl="0" algn="l">
              <a:spcBef>
                <a:spcPts val="0"/>
              </a:spcBef>
              <a:spcAft>
                <a:spcPts val="0"/>
              </a:spcAft>
              <a:buSzPts val="1800"/>
              <a:buChar char="●"/>
            </a:pPr>
            <a:r>
              <a:rPr lang="en" sz="1800"/>
              <a:t>Many species have evolved on the tops of those ranges and do not live anywhere else in the world since they cannot migrate through the desolate desert at the lower elevations</a:t>
            </a:r>
            <a:endParaRPr sz="1800"/>
          </a:p>
        </p:txBody>
      </p:sp>
      <p:pic>
        <p:nvPicPr>
          <p:cNvPr id="74" name="Google Shape;74;p15"/>
          <p:cNvPicPr preferRelativeResize="0"/>
          <p:nvPr/>
        </p:nvPicPr>
        <p:blipFill>
          <a:blip r:embed="rId3">
            <a:alphaModFix/>
          </a:blip>
          <a:stretch>
            <a:fillRect/>
          </a:stretch>
        </p:blipFill>
        <p:spPr>
          <a:xfrm>
            <a:off x="6050300" y="1128750"/>
            <a:ext cx="2886000" cy="2886000"/>
          </a:xfrm>
          <a:prstGeom prst="rect">
            <a:avLst/>
          </a:prstGeom>
          <a:noFill/>
          <a:ln>
            <a:noFill/>
          </a:ln>
        </p:spPr>
      </p:pic>
      <p:sp>
        <p:nvSpPr>
          <p:cNvPr id="75" name="Google Shape;75;p15"/>
          <p:cNvSpPr txBox="1"/>
          <p:nvPr/>
        </p:nvSpPr>
        <p:spPr>
          <a:xfrm>
            <a:off x="6329275" y="4915500"/>
            <a:ext cx="3744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Image Source: https://vectormine.com/item/orographic-effect-vector-illustration/</a:t>
            </a:r>
            <a:endParaRPr sz="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212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“Sky Islands”?</a:t>
            </a:r>
            <a:endParaRPr/>
          </a:p>
        </p:txBody>
      </p:sp>
      <p:pic>
        <p:nvPicPr>
          <p:cNvPr id="81" name="Google Shape;81;p16"/>
          <p:cNvPicPr preferRelativeResize="0"/>
          <p:nvPr/>
        </p:nvPicPr>
        <p:blipFill>
          <a:blip r:embed="rId3">
            <a:alphaModFix/>
          </a:blip>
          <a:stretch>
            <a:fillRect/>
          </a:stretch>
        </p:blipFill>
        <p:spPr>
          <a:xfrm>
            <a:off x="167900" y="1110550"/>
            <a:ext cx="5376414" cy="3584250"/>
          </a:xfrm>
          <a:prstGeom prst="rect">
            <a:avLst/>
          </a:prstGeom>
          <a:noFill/>
          <a:ln>
            <a:noFill/>
          </a:ln>
        </p:spPr>
      </p:pic>
      <p:pic>
        <p:nvPicPr>
          <p:cNvPr id="82" name="Google Shape;82;p16"/>
          <p:cNvPicPr preferRelativeResize="0"/>
          <p:nvPr/>
        </p:nvPicPr>
        <p:blipFill>
          <a:blip r:embed="rId4">
            <a:alphaModFix/>
          </a:blip>
          <a:stretch>
            <a:fillRect/>
          </a:stretch>
        </p:blipFill>
        <p:spPr>
          <a:xfrm>
            <a:off x="5738925" y="1110550"/>
            <a:ext cx="3208276" cy="3584250"/>
          </a:xfrm>
          <a:prstGeom prst="rect">
            <a:avLst/>
          </a:prstGeom>
          <a:noFill/>
          <a:ln>
            <a:noFill/>
          </a:ln>
        </p:spPr>
      </p:pic>
      <p:sp>
        <p:nvSpPr>
          <p:cNvPr id="83" name="Google Shape;83;p16"/>
          <p:cNvSpPr txBox="1"/>
          <p:nvPr/>
        </p:nvSpPr>
        <p:spPr>
          <a:xfrm>
            <a:off x="-64125" y="4937775"/>
            <a:ext cx="7366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Images </a:t>
            </a:r>
            <a:r>
              <a:rPr lang="en" sz="600">
                <a:solidFill>
                  <a:schemeClr val="dk1"/>
                </a:solidFill>
              </a:rPr>
              <a:t>Source: </a:t>
            </a:r>
            <a:r>
              <a:rPr lang="en" sz="600" u="sng">
                <a:solidFill>
                  <a:schemeClr val="dk1"/>
                </a:solidFill>
                <a:hlinkClick r:id="rId5">
                  <a:extLst>
                    <a:ext uri="{A12FA001-AC4F-418D-AE19-62706E023703}">
                      <ahyp:hlinkClr val="tx"/>
                    </a:ext>
                  </a:extLst>
                </a:hlinkClick>
              </a:rPr>
              <a:t>https://skyislandalliance.org/the-sky-islands/</a:t>
            </a:r>
            <a:endParaRPr sz="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108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89" name="Google Shape;89;p17"/>
          <p:cNvSpPr txBox="1"/>
          <p:nvPr>
            <p:ph idx="1" type="body"/>
          </p:nvPr>
        </p:nvSpPr>
        <p:spPr>
          <a:xfrm>
            <a:off x="311700" y="693175"/>
            <a:ext cx="4524300" cy="3957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Sky islands are home to many, not just native, but endemic species that have become threatened and endangered due to their limited habitat</a:t>
            </a:r>
            <a:endParaRPr/>
          </a:p>
          <a:p>
            <a:pPr indent="-342900" lvl="0" marL="457200" rtl="0" algn="l">
              <a:spcBef>
                <a:spcPts val="0"/>
              </a:spcBef>
              <a:spcAft>
                <a:spcPts val="0"/>
              </a:spcAft>
              <a:buSzPts val="1800"/>
              <a:buChar char="●"/>
            </a:pPr>
            <a:r>
              <a:rPr lang="en"/>
              <a:t>Climate change has led to the montane forest increasing in elevation and decreasing in size on the tops of these mountains</a:t>
            </a:r>
            <a:endParaRPr/>
          </a:p>
          <a:p>
            <a:pPr indent="-342900" lvl="0" marL="457200" rtl="0" algn="l">
              <a:spcBef>
                <a:spcPts val="0"/>
              </a:spcBef>
              <a:spcAft>
                <a:spcPts val="0"/>
              </a:spcAft>
              <a:buSzPts val="1800"/>
              <a:buChar char="●"/>
            </a:pPr>
            <a:r>
              <a:rPr lang="en"/>
              <a:t>The desert and other arid environments are advancing up the slopes, limiting the habitat for these delicate species</a:t>
            </a:r>
            <a:endParaRPr/>
          </a:p>
        </p:txBody>
      </p:sp>
      <p:pic>
        <p:nvPicPr>
          <p:cNvPr id="90" name="Google Shape;90;p17"/>
          <p:cNvPicPr preferRelativeResize="0"/>
          <p:nvPr/>
        </p:nvPicPr>
        <p:blipFill>
          <a:blip r:embed="rId3">
            <a:alphaModFix/>
          </a:blip>
          <a:stretch>
            <a:fillRect/>
          </a:stretch>
        </p:blipFill>
        <p:spPr>
          <a:xfrm>
            <a:off x="5268600" y="108275"/>
            <a:ext cx="3339300" cy="2317557"/>
          </a:xfrm>
          <a:prstGeom prst="rect">
            <a:avLst/>
          </a:prstGeom>
          <a:noFill/>
          <a:ln>
            <a:noFill/>
          </a:ln>
        </p:spPr>
      </p:pic>
      <p:sp>
        <p:nvSpPr>
          <p:cNvPr id="91" name="Google Shape;91;p17"/>
          <p:cNvSpPr txBox="1"/>
          <p:nvPr/>
        </p:nvSpPr>
        <p:spPr>
          <a:xfrm>
            <a:off x="5215638" y="2326200"/>
            <a:ext cx="306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Mount Graham Red Squirrel</a:t>
            </a:r>
            <a:endParaRPr sz="600">
              <a:solidFill>
                <a:schemeClr val="dk1"/>
              </a:solidFill>
            </a:endParaRPr>
          </a:p>
        </p:txBody>
      </p:sp>
      <p:pic>
        <p:nvPicPr>
          <p:cNvPr id="92" name="Google Shape;92;p17"/>
          <p:cNvPicPr preferRelativeResize="0"/>
          <p:nvPr/>
        </p:nvPicPr>
        <p:blipFill>
          <a:blip r:embed="rId4">
            <a:alphaModFix/>
          </a:blip>
          <a:stretch>
            <a:fillRect/>
          </a:stretch>
        </p:blipFill>
        <p:spPr>
          <a:xfrm>
            <a:off x="5268600" y="2653175"/>
            <a:ext cx="3339300" cy="2218225"/>
          </a:xfrm>
          <a:prstGeom prst="rect">
            <a:avLst/>
          </a:prstGeom>
          <a:noFill/>
          <a:ln>
            <a:noFill/>
          </a:ln>
        </p:spPr>
      </p:pic>
      <p:sp>
        <p:nvSpPr>
          <p:cNvPr id="93" name="Google Shape;93;p17"/>
          <p:cNvSpPr txBox="1"/>
          <p:nvPr/>
        </p:nvSpPr>
        <p:spPr>
          <a:xfrm>
            <a:off x="5215650" y="4788750"/>
            <a:ext cx="366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New Mexican Ridge-Nosed Rattlesnake</a:t>
            </a:r>
            <a:endParaRPr sz="600">
              <a:solidFill>
                <a:schemeClr val="dk1"/>
              </a:solidFill>
            </a:endParaRPr>
          </a:p>
        </p:txBody>
      </p:sp>
      <p:sp>
        <p:nvSpPr>
          <p:cNvPr id="94" name="Google Shape;94;p17"/>
          <p:cNvSpPr txBox="1"/>
          <p:nvPr/>
        </p:nvSpPr>
        <p:spPr>
          <a:xfrm>
            <a:off x="57525" y="4789975"/>
            <a:ext cx="521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Mount Graham Red Squirrel Image </a:t>
            </a:r>
            <a:r>
              <a:rPr lang="en" sz="600">
                <a:solidFill>
                  <a:schemeClr val="dk1"/>
                </a:solidFill>
              </a:rPr>
              <a:t>Source: </a:t>
            </a:r>
            <a:r>
              <a:rPr lang="en" sz="600" u="sng">
                <a:solidFill>
                  <a:schemeClr val="hlink"/>
                </a:solidFill>
                <a:hlinkClick r:id="rId5"/>
              </a:rPr>
              <a:t>http://mountgraham.org/mount-graham-red-squirrels</a:t>
            </a:r>
            <a:endParaRPr sz="600">
              <a:solidFill>
                <a:schemeClr val="dk1"/>
              </a:solidFill>
            </a:endParaRPr>
          </a:p>
          <a:p>
            <a:pPr indent="0" lvl="0" marL="0" rtl="0" algn="l">
              <a:spcBef>
                <a:spcPts val="0"/>
              </a:spcBef>
              <a:spcAft>
                <a:spcPts val="0"/>
              </a:spcAft>
              <a:buNone/>
            </a:pPr>
            <a:r>
              <a:rPr lang="en" sz="600">
                <a:solidFill>
                  <a:schemeClr val="dk1"/>
                </a:solidFill>
              </a:rPr>
              <a:t>New Mexican Ridge-Nosed Rattlesnake Image Source: https://www.savethebuzztails.org/species-accounts/New-Mexico-Ridge-nosed-Rattlesnake</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2026788" y="135475"/>
            <a:ext cx="5090426" cy="2482075"/>
          </a:xfrm>
          <a:prstGeom prst="rect">
            <a:avLst/>
          </a:prstGeom>
          <a:noFill/>
          <a:ln>
            <a:noFill/>
          </a:ln>
        </p:spPr>
      </p:pic>
      <p:pic>
        <p:nvPicPr>
          <p:cNvPr id="100" name="Google Shape;100;p18"/>
          <p:cNvPicPr preferRelativeResize="0"/>
          <p:nvPr/>
        </p:nvPicPr>
        <p:blipFill>
          <a:blip r:embed="rId4">
            <a:alphaModFix/>
          </a:blip>
          <a:stretch>
            <a:fillRect/>
          </a:stretch>
        </p:blipFill>
        <p:spPr>
          <a:xfrm>
            <a:off x="2026801" y="2804900"/>
            <a:ext cx="5090424" cy="2164149"/>
          </a:xfrm>
          <a:prstGeom prst="rect">
            <a:avLst/>
          </a:prstGeom>
          <a:noFill/>
          <a:ln>
            <a:noFill/>
          </a:ln>
        </p:spPr>
      </p:pic>
      <p:sp>
        <p:nvSpPr>
          <p:cNvPr id="101" name="Google Shape;101;p18"/>
          <p:cNvSpPr txBox="1"/>
          <p:nvPr/>
        </p:nvSpPr>
        <p:spPr>
          <a:xfrm>
            <a:off x="1274525" y="135475"/>
            <a:ext cx="9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2000:</a:t>
            </a:r>
            <a:endParaRPr>
              <a:solidFill>
                <a:schemeClr val="dk1"/>
              </a:solidFill>
            </a:endParaRPr>
          </a:p>
        </p:txBody>
      </p:sp>
      <p:sp>
        <p:nvSpPr>
          <p:cNvPr id="102" name="Google Shape;102;p18"/>
          <p:cNvSpPr txBox="1"/>
          <p:nvPr/>
        </p:nvSpPr>
        <p:spPr>
          <a:xfrm>
            <a:off x="1274525" y="2804900"/>
            <a:ext cx="9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2020:</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168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it Important/Who Cares?</a:t>
            </a:r>
            <a:endParaRPr/>
          </a:p>
        </p:txBody>
      </p:sp>
      <p:sp>
        <p:nvSpPr>
          <p:cNvPr id="108" name="Google Shape;108;p19"/>
          <p:cNvSpPr txBox="1"/>
          <p:nvPr>
            <p:ph idx="1" type="body"/>
          </p:nvPr>
        </p:nvSpPr>
        <p:spPr>
          <a:xfrm>
            <a:off x="311700" y="741200"/>
            <a:ext cx="8520600" cy="382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 believe it is incredibly important to protect endangered and threatened species </a:t>
            </a:r>
            <a:endParaRPr/>
          </a:p>
          <a:p>
            <a:pPr indent="-342900" lvl="0" marL="457200" rtl="0" algn="l">
              <a:spcBef>
                <a:spcPts val="0"/>
              </a:spcBef>
              <a:spcAft>
                <a:spcPts val="0"/>
              </a:spcAft>
              <a:buSzPts val="1800"/>
              <a:buChar char="●"/>
            </a:pPr>
            <a:r>
              <a:rPr lang="en"/>
              <a:t>A loss of a certain species could also lead to possible collapse of other species</a:t>
            </a:r>
            <a:endParaRPr/>
          </a:p>
          <a:p>
            <a:pPr indent="-342900" lvl="0" marL="457200" rtl="0" algn="l">
              <a:spcBef>
                <a:spcPts val="0"/>
              </a:spcBef>
              <a:spcAft>
                <a:spcPts val="0"/>
              </a:spcAft>
              <a:buSzPts val="1800"/>
              <a:buChar char="●"/>
            </a:pPr>
            <a:r>
              <a:rPr lang="en"/>
              <a:t>It is also important to define certain plans for environmental preservation for future possibilities</a:t>
            </a:r>
            <a:endParaRPr/>
          </a:p>
          <a:p>
            <a:pPr indent="-342900" lvl="1" marL="914400" rtl="0" algn="l">
              <a:spcBef>
                <a:spcPts val="0"/>
              </a:spcBef>
              <a:spcAft>
                <a:spcPts val="0"/>
              </a:spcAft>
              <a:buSzPts val="1800"/>
              <a:buChar char="○"/>
            </a:pPr>
            <a:r>
              <a:rPr lang="en" sz="1800"/>
              <a:t>Creating a plan for p</a:t>
            </a:r>
            <a:r>
              <a:rPr lang="en" sz="1800"/>
              <a:t>rotecting a sky island could allow for smaller-scale </a:t>
            </a:r>
            <a:r>
              <a:rPr lang="en" sz="1800"/>
              <a:t>implementation</a:t>
            </a:r>
            <a:r>
              <a:rPr lang="en" sz="1800"/>
              <a:t> of environmental protection techniques which could be used elsewhere</a:t>
            </a:r>
            <a:endParaRPr sz="1800"/>
          </a:p>
          <a:p>
            <a:pPr indent="-342900" lvl="0" marL="457200" rtl="0" algn="l">
              <a:spcBef>
                <a:spcPts val="0"/>
              </a:spcBef>
              <a:spcAft>
                <a:spcPts val="0"/>
              </a:spcAft>
              <a:buSzPts val="1800"/>
              <a:buChar char="●"/>
            </a:pPr>
            <a:r>
              <a:rPr lang="en"/>
              <a:t>Lastly, protecting the environment should just be important no matter what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6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14" name="Google Shape;114;p20"/>
          <p:cNvSpPr txBox="1"/>
          <p:nvPr>
            <p:ph idx="1" type="body"/>
          </p:nvPr>
        </p:nvSpPr>
        <p:spPr>
          <a:xfrm>
            <a:off x="311700" y="519975"/>
            <a:ext cx="8520600" cy="382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this project, I will be using Landsat 7 imagery for determining differences in vegetation between 2000 and 2020 </a:t>
            </a:r>
            <a:endParaRPr/>
          </a:p>
          <a:p>
            <a:pPr indent="-342900" lvl="1" marL="914400" rtl="0" algn="l">
              <a:spcBef>
                <a:spcPts val="0"/>
              </a:spcBef>
              <a:spcAft>
                <a:spcPts val="0"/>
              </a:spcAft>
              <a:buSzPts val="1800"/>
              <a:buChar char="○"/>
            </a:pPr>
            <a:r>
              <a:rPr lang="en" sz="1800"/>
              <a:t>Specifically from the dates of May 7th, 2000 and May 30th, 2020</a:t>
            </a:r>
            <a:endParaRPr sz="1800"/>
          </a:p>
          <a:p>
            <a:pPr indent="-342900" lvl="0" marL="457200" rtl="0" algn="l">
              <a:spcBef>
                <a:spcPts val="0"/>
              </a:spcBef>
              <a:spcAft>
                <a:spcPts val="0"/>
              </a:spcAft>
              <a:buSzPts val="1800"/>
              <a:buChar char="●"/>
            </a:pPr>
            <a:r>
              <a:rPr lang="en"/>
              <a:t>A digital elevation model (DEM) will also be used for determining at which elevations vegetation has changed over the two decades</a:t>
            </a:r>
            <a:endParaRPr/>
          </a:p>
          <a:p>
            <a:pPr indent="-342900" lvl="1" marL="914400" rtl="0" algn="l">
              <a:spcBef>
                <a:spcPts val="0"/>
              </a:spcBef>
              <a:spcAft>
                <a:spcPts val="0"/>
              </a:spcAft>
              <a:buSzPts val="1800"/>
              <a:buChar char="○"/>
            </a:pPr>
            <a:r>
              <a:rPr lang="en" sz="1800"/>
              <a:t>Also could use contours to visualize the difference better</a:t>
            </a:r>
            <a:endParaRPr sz="1800"/>
          </a:p>
        </p:txBody>
      </p:sp>
      <p:pic>
        <p:nvPicPr>
          <p:cNvPr id="115" name="Google Shape;115;p20"/>
          <p:cNvPicPr preferRelativeResize="0"/>
          <p:nvPr/>
        </p:nvPicPr>
        <p:blipFill>
          <a:blip r:embed="rId3">
            <a:alphaModFix/>
          </a:blip>
          <a:stretch>
            <a:fillRect/>
          </a:stretch>
        </p:blipFill>
        <p:spPr>
          <a:xfrm>
            <a:off x="1321423" y="2571750"/>
            <a:ext cx="2739701" cy="2451176"/>
          </a:xfrm>
          <a:prstGeom prst="rect">
            <a:avLst/>
          </a:prstGeom>
          <a:noFill/>
          <a:ln>
            <a:noFill/>
          </a:ln>
        </p:spPr>
      </p:pic>
      <p:pic>
        <p:nvPicPr>
          <p:cNvPr id="116" name="Google Shape;116;p20"/>
          <p:cNvPicPr preferRelativeResize="0"/>
          <p:nvPr/>
        </p:nvPicPr>
        <p:blipFill>
          <a:blip r:embed="rId4">
            <a:alphaModFix/>
          </a:blip>
          <a:stretch>
            <a:fillRect/>
          </a:stretch>
        </p:blipFill>
        <p:spPr>
          <a:xfrm>
            <a:off x="5020860" y="2571750"/>
            <a:ext cx="2828489" cy="2451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228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cont.</a:t>
            </a:r>
            <a:endParaRPr/>
          </a:p>
        </p:txBody>
      </p:sp>
      <p:sp>
        <p:nvSpPr>
          <p:cNvPr id="122" name="Google Shape;122;p21"/>
          <p:cNvSpPr txBox="1"/>
          <p:nvPr>
            <p:ph idx="1" type="body"/>
          </p:nvPr>
        </p:nvSpPr>
        <p:spPr>
          <a:xfrm>
            <a:off x="311700" y="800700"/>
            <a:ext cx="4767600" cy="43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satellite imagery is GeoTIFF file depicting field, raster data depicting where vegetation is located in the regions being studied</a:t>
            </a:r>
            <a:endParaRPr/>
          </a:p>
          <a:p>
            <a:pPr indent="-342900" lvl="0" marL="457200" rtl="0" algn="l">
              <a:spcBef>
                <a:spcPts val="0"/>
              </a:spcBef>
              <a:spcAft>
                <a:spcPts val="0"/>
              </a:spcAft>
              <a:buSzPts val="1800"/>
              <a:buChar char="●"/>
            </a:pPr>
            <a:r>
              <a:rPr lang="en"/>
              <a:t>The DEM is an ADF file (raster tile layer for use in ESRI GIS products) depicting field, raster data where each cell is given a specific elevation</a:t>
            </a:r>
            <a:endParaRPr/>
          </a:p>
          <a:p>
            <a:pPr indent="-342900" lvl="0" marL="457200" rtl="0" algn="l">
              <a:spcBef>
                <a:spcPts val="0"/>
              </a:spcBef>
              <a:spcAft>
                <a:spcPts val="0"/>
              </a:spcAft>
              <a:buSzPts val="1800"/>
              <a:buChar char="●"/>
            </a:pPr>
            <a:r>
              <a:rPr lang="en"/>
              <a:t>The contours are polylines packaged in a Shapefile where each line depicts a certain level of elevation as field, vector data</a:t>
            </a:r>
            <a:endParaRPr/>
          </a:p>
        </p:txBody>
      </p:sp>
      <p:pic>
        <p:nvPicPr>
          <p:cNvPr id="123" name="Google Shape;123;p21"/>
          <p:cNvPicPr preferRelativeResize="0"/>
          <p:nvPr/>
        </p:nvPicPr>
        <p:blipFill>
          <a:blip r:embed="rId3">
            <a:alphaModFix/>
          </a:blip>
          <a:stretch>
            <a:fillRect/>
          </a:stretch>
        </p:blipFill>
        <p:spPr>
          <a:xfrm>
            <a:off x="5955925" y="121650"/>
            <a:ext cx="2214940" cy="2571749"/>
          </a:xfrm>
          <a:prstGeom prst="rect">
            <a:avLst/>
          </a:prstGeom>
          <a:noFill/>
          <a:ln>
            <a:noFill/>
          </a:ln>
        </p:spPr>
      </p:pic>
      <p:pic>
        <p:nvPicPr>
          <p:cNvPr id="124" name="Google Shape;124;p21"/>
          <p:cNvPicPr preferRelativeResize="0"/>
          <p:nvPr/>
        </p:nvPicPr>
        <p:blipFill>
          <a:blip r:embed="rId4">
            <a:alphaModFix/>
          </a:blip>
          <a:stretch>
            <a:fillRect/>
          </a:stretch>
        </p:blipFill>
        <p:spPr>
          <a:xfrm>
            <a:off x="5629850" y="2856849"/>
            <a:ext cx="2867109" cy="2145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